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9"/>
  </p:notesMasterIdLst>
  <p:sldIdLst>
    <p:sldId id="314" r:id="rId2"/>
    <p:sldId id="266" r:id="rId3"/>
    <p:sldId id="267" r:id="rId4"/>
    <p:sldId id="268" r:id="rId5"/>
    <p:sldId id="304" r:id="rId6"/>
    <p:sldId id="316" r:id="rId7"/>
    <p:sldId id="27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271" r:id="rId25"/>
    <p:sldId id="334" r:id="rId26"/>
    <p:sldId id="312" r:id="rId27"/>
    <p:sldId id="313" r:id="rId28"/>
    <p:sldId id="306" r:id="rId29"/>
    <p:sldId id="272" r:id="rId30"/>
    <p:sldId id="305" r:id="rId31"/>
    <p:sldId id="307" r:id="rId32"/>
    <p:sldId id="274" r:id="rId33"/>
    <p:sldId id="278" r:id="rId34"/>
    <p:sldId id="280" r:id="rId35"/>
    <p:sldId id="281" r:id="rId36"/>
    <p:sldId id="282" r:id="rId37"/>
    <p:sldId id="315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CC2CE-09C3-41E6-A12D-2BD7A090D334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BC820-1431-4842-8684-F6FB390DFFB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74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>
            <a:extLst>
              <a:ext uri="{FF2B5EF4-FFF2-40B4-BE49-F238E27FC236}">
                <a16:creationId xmlns:a16="http://schemas.microsoft.com/office/drawing/2014/main" id="{E343565C-6695-4AFC-AC7C-D11C432BC1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1987" name="Espaço Reservado para Anotações 2">
            <a:extLst>
              <a:ext uri="{FF2B5EF4-FFF2-40B4-BE49-F238E27FC236}">
                <a16:creationId xmlns:a16="http://schemas.microsoft.com/office/drawing/2014/main" id="{5D665042-0CD3-497F-9452-EC0D9F4E1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41988" name="Espaço Reservado para Número de Slide 3">
            <a:extLst>
              <a:ext uri="{FF2B5EF4-FFF2-40B4-BE49-F238E27FC236}">
                <a16:creationId xmlns:a16="http://schemas.microsoft.com/office/drawing/2014/main" id="{055E48E0-1E5D-4A05-8A98-B995BB585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941402D-A4F5-4C96-A7AB-AB0962B3CC62}" type="slidenum">
              <a:rPr lang="pt-BR" altLang="pt-BR" sz="1300" b="0"/>
              <a:pPr/>
              <a:t>2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177696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52171588-47BB-49E7-B7D2-5B33341A81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9122DE43-7D7D-4401-BBB0-16CD6C99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52228" name="Espaço Reservado para Número de Slide 3">
            <a:extLst>
              <a:ext uri="{FF2B5EF4-FFF2-40B4-BE49-F238E27FC236}">
                <a16:creationId xmlns:a16="http://schemas.microsoft.com/office/drawing/2014/main" id="{2FED9973-669F-47E3-B117-122A9C0B5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E7687AC-644F-4E6E-9959-572047820473}" type="slidenum">
              <a:rPr lang="pt-BR" altLang="pt-BR" sz="1300" b="0"/>
              <a:pPr/>
              <a:t>33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176586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ço Reservado para Imagem de Slide 1">
            <a:extLst>
              <a:ext uri="{FF2B5EF4-FFF2-40B4-BE49-F238E27FC236}">
                <a16:creationId xmlns:a16="http://schemas.microsoft.com/office/drawing/2014/main" id="{26E4B7DA-CE10-4206-BAA6-F2B8EFC2E1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4275" name="Espaço Reservado para Anotações 2">
            <a:extLst>
              <a:ext uri="{FF2B5EF4-FFF2-40B4-BE49-F238E27FC236}">
                <a16:creationId xmlns:a16="http://schemas.microsoft.com/office/drawing/2014/main" id="{B899CB9C-5589-46D0-9ADF-CB5EEDE6D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54276" name="Espaço Reservado para Número de Slide 3">
            <a:extLst>
              <a:ext uri="{FF2B5EF4-FFF2-40B4-BE49-F238E27FC236}">
                <a16:creationId xmlns:a16="http://schemas.microsoft.com/office/drawing/2014/main" id="{39DDE0C2-8E89-49D4-A70F-4A7CA28C9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4E61B10-D6A1-487C-9FB5-3555AA973239}" type="slidenum">
              <a:rPr lang="pt-BR" altLang="pt-BR" sz="1300" b="0"/>
              <a:pPr/>
              <a:t>34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995862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ço Reservado para Imagem de Slide 1">
            <a:extLst>
              <a:ext uri="{FF2B5EF4-FFF2-40B4-BE49-F238E27FC236}">
                <a16:creationId xmlns:a16="http://schemas.microsoft.com/office/drawing/2014/main" id="{42F27DB1-0A8C-44B9-9095-C63F744801E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4035" name="Espaço Reservado para Anotações 2">
            <a:extLst>
              <a:ext uri="{FF2B5EF4-FFF2-40B4-BE49-F238E27FC236}">
                <a16:creationId xmlns:a16="http://schemas.microsoft.com/office/drawing/2014/main" id="{44DB13E1-447C-4D2A-A57B-8EF02D927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44036" name="Espaço Reservado para Número de Slide 3">
            <a:extLst>
              <a:ext uri="{FF2B5EF4-FFF2-40B4-BE49-F238E27FC236}">
                <a16:creationId xmlns:a16="http://schemas.microsoft.com/office/drawing/2014/main" id="{1C9E628A-475C-4A0F-8418-B81FDDE32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E3ACC9F-5F04-4D48-BB0D-73CD3AD75141}" type="slidenum">
              <a:rPr lang="pt-BR" altLang="pt-BR" sz="1300" b="0"/>
              <a:pPr/>
              <a:t>3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185877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>
            <a:extLst>
              <a:ext uri="{FF2B5EF4-FFF2-40B4-BE49-F238E27FC236}">
                <a16:creationId xmlns:a16="http://schemas.microsoft.com/office/drawing/2014/main" id="{C887B5BF-A14C-483B-8DE3-71B60F03D9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5059" name="Espaço Reservado para Anotações 2">
            <a:extLst>
              <a:ext uri="{FF2B5EF4-FFF2-40B4-BE49-F238E27FC236}">
                <a16:creationId xmlns:a16="http://schemas.microsoft.com/office/drawing/2014/main" id="{B817DF82-A128-486B-954A-3D982CBA5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45060" name="Espaço Reservado para Número de Slide 3">
            <a:extLst>
              <a:ext uri="{FF2B5EF4-FFF2-40B4-BE49-F238E27FC236}">
                <a16:creationId xmlns:a16="http://schemas.microsoft.com/office/drawing/2014/main" id="{607825C6-344A-495F-8EE3-2BCCAF245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174C662-0F79-4AEA-BB11-693B93214528}" type="slidenum">
              <a:rPr lang="pt-BR" altLang="pt-BR" sz="1300" b="0"/>
              <a:pPr/>
              <a:t>4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9104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ço Reservado para Imagem de Slide 1">
            <a:extLst>
              <a:ext uri="{FF2B5EF4-FFF2-40B4-BE49-F238E27FC236}">
                <a16:creationId xmlns:a16="http://schemas.microsoft.com/office/drawing/2014/main" id="{711D5482-1188-4DF1-9898-0D3979EBC5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9395" name="Espaço Reservado para Anotações 2">
            <a:extLst>
              <a:ext uri="{FF2B5EF4-FFF2-40B4-BE49-F238E27FC236}">
                <a16:creationId xmlns:a16="http://schemas.microsoft.com/office/drawing/2014/main" id="{1A750011-2ED3-403D-B34E-B3DB32B24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59396" name="Espaço Reservado para Número de Slide 3">
            <a:extLst>
              <a:ext uri="{FF2B5EF4-FFF2-40B4-BE49-F238E27FC236}">
                <a16:creationId xmlns:a16="http://schemas.microsoft.com/office/drawing/2014/main" id="{4125FD0C-555A-41C2-A1FE-07513F840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7B773A-9BB9-4BBD-9E3E-FDB31C66B920}" type="slidenum">
              <a:rPr lang="pt-BR" altLang="pt-BR" sz="1300" b="0"/>
              <a:pPr/>
              <a:t>5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170322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ço Reservado para Imagem de Slide 1">
            <a:extLst>
              <a:ext uri="{FF2B5EF4-FFF2-40B4-BE49-F238E27FC236}">
                <a16:creationId xmlns:a16="http://schemas.microsoft.com/office/drawing/2014/main" id="{2F4B3005-B00A-42C6-8147-49C55F138A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0419" name="Espaço Reservado para Anotações 2">
            <a:extLst>
              <a:ext uri="{FF2B5EF4-FFF2-40B4-BE49-F238E27FC236}">
                <a16:creationId xmlns:a16="http://schemas.microsoft.com/office/drawing/2014/main" id="{724D1B51-78E8-460E-8365-6584C9EF1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60420" name="Espaço Reservado para Número de Slide 3">
            <a:extLst>
              <a:ext uri="{FF2B5EF4-FFF2-40B4-BE49-F238E27FC236}">
                <a16:creationId xmlns:a16="http://schemas.microsoft.com/office/drawing/2014/main" id="{2383C8AA-4217-4B90-B701-2C05CC7C2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AB0A45-A74D-4CF1-9325-E1B80F3AD7DF}" type="slidenum">
              <a:rPr lang="pt-BR" altLang="pt-BR" sz="1300" b="0"/>
              <a:pPr/>
              <a:t>7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877649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ço Reservado para Imagem de Slide 1">
            <a:extLst>
              <a:ext uri="{FF2B5EF4-FFF2-40B4-BE49-F238E27FC236}">
                <a16:creationId xmlns:a16="http://schemas.microsoft.com/office/drawing/2014/main" id="{2F4B3005-B00A-42C6-8147-49C55F138A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0419" name="Espaço Reservado para Anotações 2">
            <a:extLst>
              <a:ext uri="{FF2B5EF4-FFF2-40B4-BE49-F238E27FC236}">
                <a16:creationId xmlns:a16="http://schemas.microsoft.com/office/drawing/2014/main" id="{724D1B51-78E8-460E-8365-6584C9EF1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60420" name="Espaço Reservado para Número de Slide 3">
            <a:extLst>
              <a:ext uri="{FF2B5EF4-FFF2-40B4-BE49-F238E27FC236}">
                <a16:creationId xmlns:a16="http://schemas.microsoft.com/office/drawing/2014/main" id="{2383C8AA-4217-4B90-B701-2C05CC7C25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0AB0A45-A74D-4CF1-9325-E1B80F3AD7DF}" type="slidenum">
              <a:rPr lang="pt-BR" altLang="pt-BR" sz="1300" b="0"/>
              <a:pPr/>
              <a:t>25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426931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>
            <a:extLst>
              <a:ext uri="{FF2B5EF4-FFF2-40B4-BE49-F238E27FC236}">
                <a16:creationId xmlns:a16="http://schemas.microsoft.com/office/drawing/2014/main" id="{6AC015A8-B848-416A-AEC4-A41D430A2C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9155" name="Espaço Reservado para Anotações 2">
            <a:extLst>
              <a:ext uri="{FF2B5EF4-FFF2-40B4-BE49-F238E27FC236}">
                <a16:creationId xmlns:a16="http://schemas.microsoft.com/office/drawing/2014/main" id="{189150B8-A869-49C2-AD78-819613125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49156" name="Espaço Reservado para Número de Slide 3">
            <a:extLst>
              <a:ext uri="{FF2B5EF4-FFF2-40B4-BE49-F238E27FC236}">
                <a16:creationId xmlns:a16="http://schemas.microsoft.com/office/drawing/2014/main" id="{F9E94EE3-AB0F-4797-B00D-D982FE13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1155F2-266F-4A32-B241-2EDBAF250CB8}" type="slidenum">
              <a:rPr lang="pt-BR" altLang="pt-BR" sz="1300" b="0"/>
              <a:pPr/>
              <a:t>29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293206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>
            <a:extLst>
              <a:ext uri="{FF2B5EF4-FFF2-40B4-BE49-F238E27FC236}">
                <a16:creationId xmlns:a16="http://schemas.microsoft.com/office/drawing/2014/main" id="{6AC015A8-B848-416A-AEC4-A41D430A2C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9155" name="Espaço Reservado para Anotações 2">
            <a:extLst>
              <a:ext uri="{FF2B5EF4-FFF2-40B4-BE49-F238E27FC236}">
                <a16:creationId xmlns:a16="http://schemas.microsoft.com/office/drawing/2014/main" id="{189150B8-A869-49C2-AD78-819613125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49156" name="Espaço Reservado para Número de Slide 3">
            <a:extLst>
              <a:ext uri="{FF2B5EF4-FFF2-40B4-BE49-F238E27FC236}">
                <a16:creationId xmlns:a16="http://schemas.microsoft.com/office/drawing/2014/main" id="{F9E94EE3-AB0F-4797-B00D-D982FE13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21155F2-266F-4A32-B241-2EDBAF250CB8}" type="slidenum">
              <a:rPr lang="pt-BR" altLang="pt-BR" sz="1300" b="0"/>
              <a:pPr/>
              <a:t>30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285052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ço Reservado para Imagem de Slide 1">
            <a:extLst>
              <a:ext uri="{FF2B5EF4-FFF2-40B4-BE49-F238E27FC236}">
                <a16:creationId xmlns:a16="http://schemas.microsoft.com/office/drawing/2014/main" id="{EBA5B997-6F49-435B-A6C4-43522B3083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1203" name="Espaço Reservado para Anotações 2">
            <a:extLst>
              <a:ext uri="{FF2B5EF4-FFF2-40B4-BE49-F238E27FC236}">
                <a16:creationId xmlns:a16="http://schemas.microsoft.com/office/drawing/2014/main" id="{CA948C47-4A89-437B-BD19-ACAC215B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51204" name="Espaço Reservado para Número de Slide 3">
            <a:extLst>
              <a:ext uri="{FF2B5EF4-FFF2-40B4-BE49-F238E27FC236}">
                <a16:creationId xmlns:a16="http://schemas.microsoft.com/office/drawing/2014/main" id="{9527916C-6188-45A2-97B3-0D2BC1FBC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34A846-C54A-4A5D-8D5A-98CBF45A46F7}" type="slidenum">
              <a:rPr lang="pt-BR" altLang="pt-BR" sz="1300" b="0"/>
              <a:pPr/>
              <a:t>32</a:t>
            </a:fld>
            <a:endParaRPr lang="pt-BR" altLang="pt-BR" sz="1300" b="0"/>
          </a:p>
        </p:txBody>
      </p:sp>
    </p:spTree>
    <p:extLst>
      <p:ext uri="{BB962C8B-B14F-4D97-AF65-F5344CB8AC3E}">
        <p14:creationId xmlns:p14="http://schemas.microsoft.com/office/powerpoint/2010/main" val="294911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 flipH="1">
            <a:off x="3556000" y="0"/>
            <a:ext cx="8636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 rot="16200000">
            <a:off x="127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ítulo 11"/>
          <p:cNvSpPr>
            <a:spLocks noGrp="1"/>
          </p:cNvSpPr>
          <p:nvPr>
            <p:ph type="ctrTitle"/>
          </p:nvPr>
        </p:nvSpPr>
        <p:spPr>
          <a:xfrm>
            <a:off x="4489157" y="533400"/>
            <a:ext cx="68072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25" name="Subtítulo 24"/>
          <p:cNvSpPr>
            <a:spLocks noGrp="1"/>
          </p:cNvSpPr>
          <p:nvPr>
            <p:ph type="subTitle" idx="1"/>
          </p:nvPr>
        </p:nvSpPr>
        <p:spPr>
          <a:xfrm>
            <a:off x="4472589" y="3539864"/>
            <a:ext cx="6819704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31" name="Espaço Reservado para Data 30"/>
          <p:cNvSpPr>
            <a:spLocks noGrp="1"/>
          </p:cNvSpPr>
          <p:nvPr>
            <p:ph type="dt" sz="half" idx="10"/>
          </p:nvPr>
        </p:nvSpPr>
        <p:spPr>
          <a:xfrm>
            <a:off x="7828299" y="6557946"/>
            <a:ext cx="2669952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18" name="Espaço Reservado para Rodapé 17"/>
          <p:cNvSpPr>
            <a:spLocks noGrp="1"/>
          </p:cNvSpPr>
          <p:nvPr>
            <p:ph type="ftr" sz="quarter" idx="11"/>
          </p:nvPr>
        </p:nvSpPr>
        <p:spPr>
          <a:xfrm>
            <a:off x="3759200" y="6557946"/>
            <a:ext cx="3903629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10507845" y="6556248"/>
            <a:ext cx="784448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37600" y="274956"/>
            <a:ext cx="2032000" cy="5851525"/>
          </a:xfrm>
        </p:spPr>
        <p:txBody>
          <a:bodyPr vert="eaVert" anchor="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657088" y="6557946"/>
            <a:ext cx="2669952" cy="226902"/>
          </a:xfrm>
        </p:spPr>
        <p:txBody>
          <a:bodyPr/>
          <a:lstStyle/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609600" y="6556248"/>
            <a:ext cx="4876800" cy="2286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39328" y="6553200"/>
            <a:ext cx="784448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2400" y="2821838"/>
            <a:ext cx="8340651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2400" y="1905001"/>
            <a:ext cx="8340651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98984" y="6556810"/>
            <a:ext cx="2669952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13811" y="6556810"/>
            <a:ext cx="38608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978603" y="6555112"/>
            <a:ext cx="784448" cy="228600"/>
          </a:xfrm>
        </p:spPr>
        <p:txBody>
          <a:bodyPr/>
          <a:lstStyle/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571744" y="1600201"/>
            <a:ext cx="469392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5571744" y="5867400"/>
            <a:ext cx="469392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571744" y="1711840"/>
            <a:ext cx="469392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86384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09600" y="1497416"/>
            <a:ext cx="786384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609600" y="2133600"/>
            <a:ext cx="9652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 rot="21240000">
            <a:off x="797292" y="1004669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 rot="21420000">
            <a:off x="795609" y="998817"/>
            <a:ext cx="5759369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85464" y="1143000"/>
            <a:ext cx="4572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185464" y="3283634"/>
            <a:ext cx="4572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Imagem 9"/>
          <p:cNvSpPr>
            <a:spLocks noGrp="1"/>
          </p:cNvSpPr>
          <p:nvPr>
            <p:ph type="pic" idx="1"/>
          </p:nvPr>
        </p:nvSpPr>
        <p:spPr>
          <a:xfrm>
            <a:off x="884909" y="1041002"/>
            <a:ext cx="560832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 flipH="1">
            <a:off x="10871200" y="0"/>
            <a:ext cx="13208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Espaço Reservado para Título 2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1" name="Espaço Reservado para Texto 30"/>
          <p:cNvSpPr>
            <a:spLocks noGrp="1"/>
          </p:cNvSpPr>
          <p:nvPr>
            <p:ph type="body"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27" name="Espaço Reservado para Data 26"/>
          <p:cNvSpPr>
            <a:spLocks noGrp="1"/>
          </p:cNvSpPr>
          <p:nvPr>
            <p:ph type="dt" sz="half" idx="2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1C7D6B84-04D6-460F-A300-27440A0664A6}" type="datetimeFigureOut">
              <a:rPr lang="pt-BR" smtClean="0"/>
              <a:pPr/>
              <a:t>24/09/2024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4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02E573F7-0884-4136-96C5-A0480060B13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ao </a:t>
            </a:r>
            <a:r>
              <a:rPr lang="pt-BR" dirty="0" err="1"/>
              <a:t>arduino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Capacitação em robótica ativa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Pedro Graças Alves Júnior – Coordenador de conteúdo (TRON)</a:t>
            </a:r>
          </a:p>
          <a:p>
            <a:r>
              <a:rPr lang="pt-BR" dirty="0"/>
              <a:t>Italo Emannoel Castelo Branco Torres - Coordenador de conteúdo (TRON)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D6E7793-4D9E-4F88-AEC8-6C0D9253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5" y="109804"/>
            <a:ext cx="6334242" cy="42621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B9F6BD-180D-4BF4-80CF-103D07C8A74D}"/>
              </a:ext>
            </a:extLst>
          </p:cNvPr>
          <p:cNvSpPr txBox="1"/>
          <p:nvPr/>
        </p:nvSpPr>
        <p:spPr>
          <a:xfrm>
            <a:off x="2479201" y="2319390"/>
            <a:ext cx="1930874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CONECTOR PARA ALIMENTAÇÃO (JACK)</a:t>
            </a: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5D7AC0F-33FA-4CA2-941A-0A1D53A05EF4}"/>
              </a:ext>
            </a:extLst>
          </p:cNvPr>
          <p:cNvSpPr/>
          <p:nvPr/>
        </p:nvSpPr>
        <p:spPr>
          <a:xfrm rot="17947926">
            <a:off x="4086499" y="3124201"/>
            <a:ext cx="85725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0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587B6D-5FB7-4566-8470-5991F8B7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314452"/>
            <a:ext cx="6749133" cy="43344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1752D80-DBCB-421C-8A5A-54CDA81CE2A2}"/>
              </a:ext>
            </a:extLst>
          </p:cNvPr>
          <p:cNvSpPr txBox="1"/>
          <p:nvPr/>
        </p:nvSpPr>
        <p:spPr>
          <a:xfrm>
            <a:off x="7403626" y="1281165"/>
            <a:ext cx="1930874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PORTAS DIGITAIS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BA85737D-3466-4406-981D-5B9A59CE19CD}"/>
              </a:ext>
            </a:extLst>
          </p:cNvPr>
          <p:cNvSpPr/>
          <p:nvPr/>
        </p:nvSpPr>
        <p:spPr>
          <a:xfrm rot="3790266">
            <a:off x="7494113" y="1626480"/>
            <a:ext cx="85725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698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F33081-4BBC-42B3-8B7E-81285168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91596"/>
            <a:ext cx="6815800" cy="440941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911D917-C840-46E2-9328-0F262912D1EF}"/>
              </a:ext>
            </a:extLst>
          </p:cNvPr>
          <p:cNvSpPr txBox="1"/>
          <p:nvPr/>
        </p:nvSpPr>
        <p:spPr>
          <a:xfrm>
            <a:off x="7546501" y="3060973"/>
            <a:ext cx="1930874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PORTAS ANALÓGICAS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D569934-1C87-40F3-8E0E-1F76C8819610}"/>
              </a:ext>
            </a:extLst>
          </p:cNvPr>
          <p:cNvSpPr/>
          <p:nvPr/>
        </p:nvSpPr>
        <p:spPr>
          <a:xfrm rot="3790266">
            <a:off x="7665563" y="3589649"/>
            <a:ext cx="85725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20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4CDDDA-2A35-4433-852D-179BF657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4" y="283290"/>
            <a:ext cx="5743866" cy="39338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2E12078-1B95-47F7-A6A5-4DA00B8C3403}"/>
              </a:ext>
            </a:extLst>
          </p:cNvPr>
          <p:cNvSpPr txBox="1"/>
          <p:nvPr/>
        </p:nvSpPr>
        <p:spPr>
          <a:xfrm>
            <a:off x="4692413" y="4584973"/>
            <a:ext cx="1930874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CONECTORES IMPORTANTES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6B9C3C1F-4194-419E-A8A6-761F5EBEE0CE}"/>
              </a:ext>
            </a:extLst>
          </p:cNvPr>
          <p:cNvSpPr/>
          <p:nvPr/>
        </p:nvSpPr>
        <p:spPr>
          <a:xfrm rot="7901399">
            <a:off x="4179412" y="4280173"/>
            <a:ext cx="85725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DB8D8B-66A0-4978-84EA-8A3A986F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11" y="219075"/>
            <a:ext cx="4563116" cy="30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F1F20F-91BA-4B9D-ACE7-70B0427C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491246"/>
            <a:ext cx="5891854" cy="400523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8AEB6DF-1227-4DC8-990D-7C3DBF0D0A57}"/>
              </a:ext>
            </a:extLst>
          </p:cNvPr>
          <p:cNvSpPr txBox="1"/>
          <p:nvPr/>
        </p:nvSpPr>
        <p:spPr>
          <a:xfrm>
            <a:off x="7616588" y="2077440"/>
            <a:ext cx="1930874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LED 13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95B918FD-2231-470A-AC68-27DAF2720CC1}"/>
              </a:ext>
            </a:extLst>
          </p:cNvPr>
          <p:cNvSpPr/>
          <p:nvPr/>
        </p:nvSpPr>
        <p:spPr>
          <a:xfrm rot="3219656">
            <a:off x="7398863" y="2432323"/>
            <a:ext cx="85725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139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FF7C762-D96D-4281-A253-6CD36265C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4" y="1710972"/>
            <a:ext cx="7387291" cy="48998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42D4B23-31F2-476A-815C-CAB87C312F3A}"/>
              </a:ext>
            </a:extLst>
          </p:cNvPr>
          <p:cNvSpPr txBox="1"/>
          <p:nvPr/>
        </p:nvSpPr>
        <p:spPr>
          <a:xfrm>
            <a:off x="5399719" y="545079"/>
            <a:ext cx="1930874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TRANSMISSÃO E RECEPÇÃO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EC798EF3-111E-4DCF-948D-07ED34646BE9}"/>
              </a:ext>
            </a:extLst>
          </p:cNvPr>
          <p:cNvSpPr/>
          <p:nvPr/>
        </p:nvSpPr>
        <p:spPr>
          <a:xfrm>
            <a:off x="6267450" y="1266825"/>
            <a:ext cx="95250" cy="150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822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6A1D9AF-12D4-42A8-BF8A-A5EDE602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99" y="1630385"/>
            <a:ext cx="6215702" cy="41718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18CA3C8-B97D-4E1C-AFB7-4E1B24C58907}"/>
              </a:ext>
            </a:extLst>
          </p:cNvPr>
          <p:cNvSpPr txBox="1"/>
          <p:nvPr/>
        </p:nvSpPr>
        <p:spPr>
          <a:xfrm>
            <a:off x="7600951" y="2677515"/>
            <a:ext cx="174990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PROCESSADOR ATMEGA328P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6FFF2BB1-99D6-44CF-9ABA-CB733D5C7D53}"/>
              </a:ext>
            </a:extLst>
          </p:cNvPr>
          <p:cNvSpPr/>
          <p:nvPr/>
        </p:nvSpPr>
        <p:spPr>
          <a:xfrm rot="3219656">
            <a:off x="6574867" y="2786732"/>
            <a:ext cx="111763" cy="2090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548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B40995-B16E-4666-9457-AEAE3765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35782"/>
            <a:ext cx="6039516" cy="39178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C51517-F44F-4B08-9250-7229DB781F42}"/>
              </a:ext>
            </a:extLst>
          </p:cNvPr>
          <p:cNvSpPr txBox="1"/>
          <p:nvPr/>
        </p:nvSpPr>
        <p:spPr>
          <a:xfrm>
            <a:off x="6877051" y="2451116"/>
            <a:ext cx="1749900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LED ON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67749B6-CE2F-4985-AC3A-C74DD3221314}"/>
              </a:ext>
            </a:extLst>
          </p:cNvPr>
          <p:cNvSpPr/>
          <p:nvPr/>
        </p:nvSpPr>
        <p:spPr>
          <a:xfrm rot="3219656" flipH="1">
            <a:off x="6197137" y="2652207"/>
            <a:ext cx="104776" cy="1268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19E723-0E98-4B5A-919A-C189BE03F10F}"/>
              </a:ext>
            </a:extLst>
          </p:cNvPr>
          <p:cNvSpPr txBox="1"/>
          <p:nvPr/>
        </p:nvSpPr>
        <p:spPr>
          <a:xfrm>
            <a:off x="6877052" y="2451115"/>
            <a:ext cx="1749900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LED ON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8B07992F-0BEA-4231-9ECF-20A09B45C049}"/>
              </a:ext>
            </a:extLst>
          </p:cNvPr>
          <p:cNvSpPr/>
          <p:nvPr/>
        </p:nvSpPr>
        <p:spPr>
          <a:xfrm rot="3219656" flipH="1">
            <a:off x="6197138" y="2652206"/>
            <a:ext cx="104776" cy="1268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19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B1DAAE-89C4-45CC-89FE-91F85F97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1777040"/>
            <a:ext cx="6944359" cy="47242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B5747D8-BD96-4550-AD5F-A164D5B50CED}"/>
              </a:ext>
            </a:extLst>
          </p:cNvPr>
          <p:cNvSpPr txBox="1"/>
          <p:nvPr/>
        </p:nvSpPr>
        <p:spPr>
          <a:xfrm>
            <a:off x="8477252" y="2336815"/>
            <a:ext cx="174990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CONECTORES ICSP e ICSP 2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79EFCBE7-46A7-4F78-AB83-1DE2994C98D5}"/>
              </a:ext>
            </a:extLst>
          </p:cNvPr>
          <p:cNvSpPr/>
          <p:nvPr/>
        </p:nvSpPr>
        <p:spPr>
          <a:xfrm rot="3219656" flipH="1">
            <a:off x="7797338" y="2537906"/>
            <a:ext cx="104776" cy="1268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988DC1-FAED-48B8-B650-CDE9FAC40784}"/>
              </a:ext>
            </a:extLst>
          </p:cNvPr>
          <p:cNvSpPr txBox="1"/>
          <p:nvPr/>
        </p:nvSpPr>
        <p:spPr>
          <a:xfrm>
            <a:off x="8477253" y="2336814"/>
            <a:ext cx="174990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CONECTORES ICSP e ICSP 2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328C95CF-473F-43A4-9406-6BC18EFA3CCA}"/>
              </a:ext>
            </a:extLst>
          </p:cNvPr>
          <p:cNvSpPr/>
          <p:nvPr/>
        </p:nvSpPr>
        <p:spPr>
          <a:xfrm rot="3219656" flipH="1">
            <a:off x="7797339" y="2537905"/>
            <a:ext cx="104776" cy="1268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123C41-9253-4731-96AD-E384E5BFD5F2}"/>
              </a:ext>
            </a:extLst>
          </p:cNvPr>
          <p:cNvSpPr txBox="1"/>
          <p:nvPr/>
        </p:nvSpPr>
        <p:spPr>
          <a:xfrm>
            <a:off x="8477254" y="2336813"/>
            <a:ext cx="174990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CONECTORES ICSP e ICSP 2</a:t>
            </a: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10B24761-1F78-4BCB-9B3F-FF9AC7C62484}"/>
              </a:ext>
            </a:extLst>
          </p:cNvPr>
          <p:cNvSpPr/>
          <p:nvPr/>
        </p:nvSpPr>
        <p:spPr>
          <a:xfrm rot="3219656" flipH="1">
            <a:off x="7797340" y="2537904"/>
            <a:ext cx="104776" cy="1268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2A9FFB-64FD-4DD8-A023-C3C04C75D881}"/>
              </a:ext>
            </a:extLst>
          </p:cNvPr>
          <p:cNvSpPr txBox="1"/>
          <p:nvPr/>
        </p:nvSpPr>
        <p:spPr>
          <a:xfrm>
            <a:off x="8477255" y="2336812"/>
            <a:ext cx="174990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CONECTORES ICSP e ICSP 2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C4F2E56F-C3F2-4B08-9DFB-F5E278867FF3}"/>
              </a:ext>
            </a:extLst>
          </p:cNvPr>
          <p:cNvSpPr/>
          <p:nvPr/>
        </p:nvSpPr>
        <p:spPr>
          <a:xfrm rot="3219656" flipH="1">
            <a:off x="7797341" y="2537903"/>
            <a:ext cx="104776" cy="1268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17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CBBDF9-92A1-4DB9-BE10-D98D7AA4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866853"/>
            <a:ext cx="7425413" cy="476774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F49F3F4-0F61-438D-AAE1-D33BC3A5A8EA}"/>
              </a:ext>
            </a:extLst>
          </p:cNvPr>
          <p:cNvSpPr txBox="1"/>
          <p:nvPr/>
        </p:nvSpPr>
        <p:spPr>
          <a:xfrm>
            <a:off x="2352677" y="815908"/>
            <a:ext cx="1904997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CIRCUITO DE INTERFACE USB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3280A92B-E8C4-47AC-B21B-A5CBE1529D68}"/>
              </a:ext>
            </a:extLst>
          </p:cNvPr>
          <p:cNvSpPr/>
          <p:nvPr/>
        </p:nvSpPr>
        <p:spPr>
          <a:xfrm rot="18536459" flipH="1">
            <a:off x="4281459" y="1282791"/>
            <a:ext cx="104832" cy="2486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59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Espaço Reservado para Conteúdo 5">
            <a:extLst>
              <a:ext uri="{FF2B5EF4-FFF2-40B4-BE49-F238E27FC236}">
                <a16:creationId xmlns:a16="http://schemas.microsoft.com/office/drawing/2014/main" id="{862F3119-CD0F-44ED-B831-382ABED3E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712" y="1652896"/>
            <a:ext cx="8120419" cy="480249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2400"/>
              </a:spcAft>
              <a:defRPr/>
            </a:pPr>
            <a:r>
              <a:rPr lang="pt-BR" sz="3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endParaRPr lang="pt-BR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spcBef>
                <a:spcPts val="0"/>
              </a:spcBef>
              <a:spcAft>
                <a:spcPts val="1800"/>
              </a:spcAft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Plataforma de prototipagem eletrônica </a:t>
            </a:r>
            <a:r>
              <a:rPr lang="pt-BR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(hardware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livres).</a:t>
            </a:r>
          </a:p>
          <a:p>
            <a:pPr lvl="1" algn="just">
              <a:spcBef>
                <a:spcPts val="0"/>
              </a:spcBef>
              <a:spcAft>
                <a:spcPts val="1800"/>
              </a:spcAft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Destinado a qualquer pessoa interessada em criar objetos ou ambientes interativos.</a:t>
            </a:r>
          </a:p>
          <a:p>
            <a:pPr lvl="1" algn="just">
              <a:spcBef>
                <a:spcPts val="0"/>
              </a:spcBef>
              <a:spcAft>
                <a:spcPts val="1800"/>
              </a:spcAft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Ele pode perceber o ambiente ao seu redor recebendo em suas entradas uma variedade de sensores e pode modificar sua vizinhança controlando luzes, motores, displays, e etc.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80007EC-E896-4410-8F6E-0E8F542EE2D2}"/>
              </a:ext>
            </a:extLst>
          </p:cNvPr>
          <p:cNvSpPr/>
          <p:nvPr/>
        </p:nvSpPr>
        <p:spPr>
          <a:xfrm>
            <a:off x="2701192" y="456610"/>
            <a:ext cx="64796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 QUE É O ARDUINO?</a:t>
            </a:r>
          </a:p>
        </p:txBody>
      </p:sp>
    </p:spTree>
    <p:extLst>
      <p:ext uri="{BB962C8B-B14F-4D97-AF65-F5344CB8AC3E}">
        <p14:creationId xmlns:p14="http://schemas.microsoft.com/office/powerpoint/2010/main" val="201137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D0F1FFE-BF3D-43CB-9B44-35906DEE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573051"/>
            <a:ext cx="6177597" cy="418524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079AD2-0B39-42B3-AE40-D35C6845A854}"/>
              </a:ext>
            </a:extLst>
          </p:cNvPr>
          <p:cNvSpPr txBox="1"/>
          <p:nvPr/>
        </p:nvSpPr>
        <p:spPr>
          <a:xfrm>
            <a:off x="926116" y="1977958"/>
            <a:ext cx="283845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CIRCUITO PROTEÇÃO DO USB DO COMPUTADOR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54FA8FA8-D57E-4930-903C-7679F911D26E}"/>
              </a:ext>
            </a:extLst>
          </p:cNvPr>
          <p:cNvSpPr/>
          <p:nvPr/>
        </p:nvSpPr>
        <p:spPr>
          <a:xfrm rot="17766051" flipH="1">
            <a:off x="3122206" y="2288812"/>
            <a:ext cx="146075" cy="1821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549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E519D21-530F-44BE-BC8B-47C2AF5E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66285"/>
            <a:ext cx="7182501" cy="474924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41C90AA-E913-44B3-A359-2883C917A7EF}"/>
              </a:ext>
            </a:extLst>
          </p:cNvPr>
          <p:cNvSpPr txBox="1"/>
          <p:nvPr/>
        </p:nvSpPr>
        <p:spPr>
          <a:xfrm>
            <a:off x="2162175" y="2673737"/>
            <a:ext cx="2838450" cy="9233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CIRCUITO QUE IDENTIFICA AS TENSÕES DE ALIMENTAÇÃO DA PLACA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83E0E5D5-F8BB-4E09-8B61-1E9A42E45C67}"/>
              </a:ext>
            </a:extLst>
          </p:cNvPr>
          <p:cNvSpPr/>
          <p:nvPr/>
        </p:nvSpPr>
        <p:spPr>
          <a:xfrm rot="17766051" flipH="1">
            <a:off x="4589056" y="3384187"/>
            <a:ext cx="146075" cy="1821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053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12502CD-BF56-49C8-8F7B-2E538F9F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25" y="351995"/>
            <a:ext cx="6372860" cy="43063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53AF66A-3358-47D5-ADDD-EF0E8AC61DAC}"/>
              </a:ext>
            </a:extLst>
          </p:cNvPr>
          <p:cNvSpPr txBox="1"/>
          <p:nvPr/>
        </p:nvSpPr>
        <p:spPr>
          <a:xfrm>
            <a:off x="1542415" y="1549787"/>
            <a:ext cx="283845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REGULADORES DE TENSÃO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C30AAEA2-3C75-4B2B-92E5-615C2B6D5445}"/>
              </a:ext>
            </a:extLst>
          </p:cNvPr>
          <p:cNvSpPr/>
          <p:nvPr/>
        </p:nvSpPr>
        <p:spPr>
          <a:xfrm rot="17766051" flipH="1">
            <a:off x="3969296" y="1822087"/>
            <a:ext cx="146075" cy="1821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308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2AB570-7BE7-431E-B3FD-CEA9407E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1670050"/>
            <a:ext cx="6653852" cy="44359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2A7FC09-C6A2-4259-8D15-99868C3448CD}"/>
              </a:ext>
            </a:extLst>
          </p:cNvPr>
          <p:cNvSpPr txBox="1"/>
          <p:nvPr/>
        </p:nvSpPr>
        <p:spPr>
          <a:xfrm>
            <a:off x="1790065" y="2477415"/>
            <a:ext cx="283845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CRISTAL PARA GERAÇÃO DE CLOCK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AA31718A-432B-42EF-BD48-E003FA0F2306}"/>
              </a:ext>
            </a:extLst>
          </p:cNvPr>
          <p:cNvSpPr/>
          <p:nvPr/>
        </p:nvSpPr>
        <p:spPr>
          <a:xfrm rot="17766051" flipH="1">
            <a:off x="4769396" y="2679337"/>
            <a:ext cx="146075" cy="1821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599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2" descr="https://lh5.googleusercontent.com/vApQ5ozYwl3B-35_KX4pWh8WXiyY6KtHdhYS3ZD8mJuJwCMf2O3LNjCbjyrhPdYI8ZUiGSnyxLeazvn8aKPMXaGieSMMbauSgCDUvmpRla5cH947e8bjITrCVg">
            <a:extLst>
              <a:ext uri="{FF2B5EF4-FFF2-40B4-BE49-F238E27FC236}">
                <a16:creationId xmlns:a16="http://schemas.microsoft.com/office/drawing/2014/main" id="{90721F42-96D8-462B-814B-8EE5981DA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47" y="218364"/>
            <a:ext cx="11806737" cy="66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149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Espaço Reservado para Conteúdo 5">
            <a:extLst>
              <a:ext uri="{FF2B5EF4-FFF2-40B4-BE49-F238E27FC236}">
                <a16:creationId xmlns:a16="http://schemas.microsoft.com/office/drawing/2014/main" id="{908310E9-75ED-4217-8FF1-ED96F75D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280" y="746853"/>
            <a:ext cx="7822017" cy="1125537"/>
          </a:xfrm>
        </p:spPr>
        <p:txBody>
          <a:bodyPr>
            <a:normAutofit/>
          </a:bodyPr>
          <a:lstStyle/>
          <a:p>
            <a:pPr algn="just"/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CLONES DO ARDUINO</a:t>
            </a:r>
          </a:p>
          <a:p>
            <a:pPr lvl="1" algn="just"/>
            <a:r>
              <a:rPr lang="pt-BR" alt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Freeduino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Severino,  etc.  </a:t>
            </a:r>
          </a:p>
        </p:txBody>
      </p:sp>
      <p:pic>
        <p:nvPicPr>
          <p:cNvPr id="24581" name="Picture 2" descr="Arquivo:Freeduino proto0603-2.jpg">
            <a:extLst>
              <a:ext uri="{FF2B5EF4-FFF2-40B4-BE49-F238E27FC236}">
                <a16:creationId xmlns:a16="http://schemas.microsoft.com/office/drawing/2014/main" id="{14108AFC-0CB0-47FD-B0A0-A0F77BA5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80" y="200025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Arquivo:Severino.jpg">
            <a:extLst>
              <a:ext uri="{FF2B5EF4-FFF2-40B4-BE49-F238E27FC236}">
                <a16:creationId xmlns:a16="http://schemas.microsoft.com/office/drawing/2014/main" id="{D96712A9-4AF3-401A-A048-F06A3FE8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823" y="2377215"/>
            <a:ext cx="38100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510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embarcados.com.br/wp-content/uploads/2014/04/Arduino-Mega-2560-recursos.jpg">
            <a:extLst>
              <a:ext uri="{FF2B5EF4-FFF2-40B4-BE49-F238E27FC236}">
                <a16:creationId xmlns:a16="http://schemas.microsoft.com/office/drawing/2014/main" id="{B50B2D25-FC9A-416B-8291-1B27D1E3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29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http2.mlstatic.com/arduino-nano-v30-mega328p-ebook-D_NQ_NP_425101-MLB20281667924_042015-F.jpg">
            <a:extLst>
              <a:ext uri="{FF2B5EF4-FFF2-40B4-BE49-F238E27FC236}">
                <a16:creationId xmlns:a16="http://schemas.microsoft.com/office/drawing/2014/main" id="{B0B1FB5C-DDD1-41E4-AA42-FDF76687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58" y="1"/>
            <a:ext cx="122037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93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7" descr="https://lh5.googleusercontent.com/gqySKcXXdDI5C-h1JAaZsT_EZ5hzttPuXIN_P_jg5be0_pXSfE5rBaBVb9pSgsx-yAnaXBGVy0lqgzq4taQpznSHrv5zh-MzteQHn1vjUBiRmurUKF2Mjdy31Q">
            <a:extLst>
              <a:ext uri="{FF2B5EF4-FFF2-40B4-BE49-F238E27FC236}">
                <a16:creationId xmlns:a16="http://schemas.microsoft.com/office/drawing/2014/main" id="{0216DFE1-6BCE-4CB1-8962-91A08A04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86" y="1844261"/>
            <a:ext cx="3619500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4">
            <a:extLst>
              <a:ext uri="{FF2B5EF4-FFF2-40B4-BE49-F238E27FC236}">
                <a16:creationId xmlns:a16="http://schemas.microsoft.com/office/drawing/2014/main" id="{D8AF9467-D1FF-47CE-BD8C-AEA5FC612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4115" y="1844261"/>
            <a:ext cx="5190671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Aft>
                <a:spcPts val="2400"/>
              </a:spcAft>
            </a:pPr>
            <a:r>
              <a:rPr lang="pt-PT" altLang="pt-BR" sz="2400" dirty="0"/>
              <a:t>O Arduino possui tanto portas digitais como portas analógicas. </a:t>
            </a:r>
          </a:p>
          <a:p>
            <a:pPr algn="just" eaLnBrk="1" hangingPunct="1">
              <a:spcAft>
                <a:spcPts val="2400"/>
              </a:spcAft>
            </a:pPr>
            <a:r>
              <a:rPr lang="pt-PT" altLang="pt-BR" sz="2400" dirty="0"/>
              <a:t>As portas servem para comunicação entre o Arduino e dispositivos externos, por exemplo: ler um botão, acender um led ou uma lâmpada. </a:t>
            </a:r>
          </a:p>
          <a:p>
            <a:pPr algn="just" eaLnBrk="1" hangingPunct="1">
              <a:spcAft>
                <a:spcPts val="2400"/>
              </a:spcAft>
            </a:pPr>
            <a:r>
              <a:rPr lang="pt-PT" altLang="pt-BR" sz="2400" dirty="0"/>
              <a:t>O Arduino UNO, possui 14 portas digitais e 6 portas analógicas (que também podem ser utilizadas como portas digitais).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9A42864-8626-4D08-80AC-4A10831DF7DB}"/>
              </a:ext>
            </a:extLst>
          </p:cNvPr>
          <p:cNvSpPr/>
          <p:nvPr/>
        </p:nvSpPr>
        <p:spPr>
          <a:xfrm>
            <a:off x="2897084" y="610363"/>
            <a:ext cx="77700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PORTAS DIGITAIS E ANALÓGICAS</a:t>
            </a:r>
          </a:p>
        </p:txBody>
      </p:sp>
    </p:spTree>
    <p:extLst>
      <p:ext uri="{BB962C8B-B14F-4D97-AF65-F5344CB8AC3E}">
        <p14:creationId xmlns:p14="http://schemas.microsoft.com/office/powerpoint/2010/main" val="255815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Espaço Reservado para Conteúdo 5">
            <a:extLst>
              <a:ext uri="{FF2B5EF4-FFF2-40B4-BE49-F238E27FC236}">
                <a16:creationId xmlns:a16="http://schemas.microsoft.com/office/drawing/2014/main" id="{08EB4577-639C-4881-94B9-B6C9AD87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669" y="1789602"/>
            <a:ext cx="8142284" cy="2332022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1800"/>
              </a:spcAft>
              <a:buNone/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PORTAS DIGITAIS</a:t>
            </a:r>
          </a:p>
          <a:p>
            <a:pPr lvl="1" algn="just"/>
            <a:r>
              <a:rPr lang="pt-BR" altLang="pt-BR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Desligado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altLang="pt-BR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Ligado</a:t>
            </a:r>
          </a:p>
          <a:p>
            <a:pPr lvl="1" algn="just"/>
            <a:r>
              <a:rPr lang="pt-BR" altLang="pt-B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(zero) 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r>
              <a:rPr lang="pt-BR" altLang="pt-B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5V (1)</a:t>
            </a:r>
          </a:p>
          <a:p>
            <a:pPr lvl="1" algn="just"/>
            <a:r>
              <a:rPr lang="pt-BR" altLang="pt-BR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altLang="pt-BR" sz="28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7" name="Picture 2">
            <a:extLst>
              <a:ext uri="{FF2B5EF4-FFF2-40B4-BE49-F238E27FC236}">
                <a16:creationId xmlns:a16="http://schemas.microsoft.com/office/drawing/2014/main" id="{E9808884-EB8E-4350-BDF5-3C0744D6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61" y="3857027"/>
            <a:ext cx="4637087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E602A1F-1EDE-4A96-8781-8ED440615D9A}"/>
              </a:ext>
            </a:extLst>
          </p:cNvPr>
          <p:cNvSpPr/>
          <p:nvPr/>
        </p:nvSpPr>
        <p:spPr>
          <a:xfrm>
            <a:off x="3657511" y="641201"/>
            <a:ext cx="5904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HARDWARE BÁSICO</a:t>
            </a:r>
          </a:p>
        </p:txBody>
      </p:sp>
    </p:spTree>
    <p:extLst>
      <p:ext uri="{BB962C8B-B14F-4D97-AF65-F5344CB8AC3E}">
        <p14:creationId xmlns:p14="http://schemas.microsoft.com/office/powerpoint/2010/main" val="2096889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Espaço Reservado para Conteúdo 5">
            <a:extLst>
              <a:ext uri="{FF2B5EF4-FFF2-40B4-BE49-F238E27FC236}">
                <a16:creationId xmlns:a16="http://schemas.microsoft.com/office/drawing/2014/main" id="{44103D1F-6B5D-48C2-9722-AEFBDB1B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38" y="2047164"/>
            <a:ext cx="8229601" cy="4435524"/>
          </a:xfrm>
        </p:spPr>
        <p:txBody>
          <a:bodyPr>
            <a:normAutofit/>
          </a:bodyPr>
          <a:lstStyle/>
          <a:p>
            <a:pPr lvl="1" algn="just">
              <a:spcBef>
                <a:spcPts val="0"/>
              </a:spcBef>
              <a:spcAft>
                <a:spcPts val="2400"/>
              </a:spcAft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Derivado de um  termo de origem germânica, </a:t>
            </a:r>
            <a:r>
              <a:rPr lang="pt-BR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harduwin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sz="2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hardwin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composto de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hardu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"forte, resistente" e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wini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"amigo ";</a:t>
            </a:r>
          </a:p>
          <a:p>
            <a:pPr lvl="1" algn="just">
              <a:spcBef>
                <a:spcPts val="0"/>
              </a:spcBef>
              <a:spcAft>
                <a:spcPts val="2400"/>
              </a:spcAft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"Forte“ porque são raros os relatos de quem tenha queimado um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1" algn="just">
              <a:spcBef>
                <a:spcPts val="0"/>
              </a:spcBef>
              <a:spcAft>
                <a:spcPts val="2400"/>
              </a:spcAft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"Amigo“ porque é simples de mexer e não demanda muito conhecimento.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2A746CA-5747-437C-87AA-87F78947B58D}"/>
              </a:ext>
            </a:extLst>
          </p:cNvPr>
          <p:cNvSpPr/>
          <p:nvPr/>
        </p:nvSpPr>
        <p:spPr>
          <a:xfrm>
            <a:off x="3327511" y="634030"/>
            <a:ext cx="8398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 QUE SIGNIFICA ARDUINO?</a:t>
            </a:r>
          </a:p>
        </p:txBody>
      </p:sp>
    </p:spTree>
    <p:extLst>
      <p:ext uri="{BB962C8B-B14F-4D97-AF65-F5344CB8AC3E}">
        <p14:creationId xmlns:p14="http://schemas.microsoft.com/office/powerpoint/2010/main" val="2183511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Espaço Reservado para Conteúdo 5">
            <a:extLst>
              <a:ext uri="{FF2B5EF4-FFF2-40B4-BE49-F238E27FC236}">
                <a16:creationId xmlns:a16="http://schemas.microsoft.com/office/drawing/2014/main" id="{08EB4577-639C-4881-94B9-B6C9AD87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484" y="1375946"/>
            <a:ext cx="8142284" cy="2332022"/>
          </a:xfrm>
        </p:spPr>
        <p:txBody>
          <a:bodyPr>
            <a:normAutofit fontScale="92500"/>
          </a:bodyPr>
          <a:lstStyle/>
          <a:p>
            <a:pPr marL="0" indent="0" algn="just">
              <a:spcAft>
                <a:spcPts val="1800"/>
              </a:spcAft>
              <a:buNone/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PORTAS ANALÓGICAS</a:t>
            </a:r>
          </a:p>
          <a:p>
            <a:pPr marL="531813" lvl="2" algn="just">
              <a:spcBef>
                <a:spcPts val="600"/>
              </a:spcBef>
              <a:spcAft>
                <a:spcPts val="600"/>
              </a:spcAft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Sinais de sensores com valores de </a:t>
            </a:r>
            <a:r>
              <a:rPr lang="pt-BR" altLang="pt-B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(zero) 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altLang="pt-BR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5V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531813" lvl="2" algn="just">
              <a:spcBef>
                <a:spcPts val="600"/>
              </a:spcBef>
              <a:spcAft>
                <a:spcPts val="600"/>
              </a:spcAft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Conversor de 10 bits com valores de </a:t>
            </a:r>
            <a:r>
              <a:rPr lang="pt-BR" altLang="pt-B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(zero) 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altLang="pt-BR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1.023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31813" lvl="2" algn="just"/>
            <a:endParaRPr lang="pt-BR" alt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1813" lvl="2" algn="just"/>
            <a:endParaRPr lang="pt-BR" alt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602A1F-1EDE-4A96-8781-8ED440615D9A}"/>
              </a:ext>
            </a:extLst>
          </p:cNvPr>
          <p:cNvSpPr/>
          <p:nvPr/>
        </p:nvSpPr>
        <p:spPr>
          <a:xfrm>
            <a:off x="3790246" y="467364"/>
            <a:ext cx="5904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HARDWARE BÁSICO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5BDBFC5-028A-4DC3-8474-86682C44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05" y="3333573"/>
            <a:ext cx="2797485" cy="289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1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2" descr="uno">
            <a:extLst>
              <a:ext uri="{FF2B5EF4-FFF2-40B4-BE49-F238E27FC236}">
                <a16:creationId xmlns:a16="http://schemas.microsoft.com/office/drawing/2014/main" id="{7ED39902-190A-4BEF-AF17-144C9FEE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7" r="1062" b="64227"/>
          <a:stretch>
            <a:fillRect/>
          </a:stretch>
        </p:blipFill>
        <p:spPr bwMode="auto">
          <a:xfrm>
            <a:off x="4651452" y="4887861"/>
            <a:ext cx="357822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ângulo 7">
            <a:extLst>
              <a:ext uri="{FF2B5EF4-FFF2-40B4-BE49-F238E27FC236}">
                <a16:creationId xmlns:a16="http://schemas.microsoft.com/office/drawing/2014/main" id="{A1305849-7407-4E70-B2A4-A2C5D2FE1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942" y="1379208"/>
            <a:ext cx="4827717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PT" altLang="pt-BR" sz="2400" b="1" dirty="0"/>
              <a:t>O que é PWM?</a:t>
            </a:r>
          </a:p>
          <a:p>
            <a:pPr eaLnBrk="1" hangingPunct="1"/>
            <a:r>
              <a:rPr lang="pt-PT" altLang="pt-BR" dirty="0"/>
              <a:t> PWM, do inglês </a:t>
            </a:r>
            <a:r>
              <a:rPr lang="pt-PT" altLang="pt-BR" i="1" dirty="0"/>
              <a:t>Pulse Width Modulation (Modulação por Largura de Pulso)</a:t>
            </a:r>
            <a:r>
              <a:rPr lang="pt-PT" altLang="pt-BR" dirty="0"/>
              <a:t>, é uma técnica utilizada por sistemas digitais para variação do valor médio de uma forma de onda periódica. A técnica consiste em manter a frequência de uma onda quadrada fixa e variar o tempo que o sinal fica em nível lógico alto. Esse tempo é chamado de </a:t>
            </a:r>
            <a:r>
              <a:rPr lang="pt-PT" altLang="pt-BR" i="1" dirty="0"/>
              <a:t>duty cycle</a:t>
            </a:r>
            <a:r>
              <a:rPr lang="pt-PT" altLang="pt-BR" dirty="0"/>
              <a:t>, ou seja, o ciclo ativo da forma de onda. No gráfico ao lado são exibidas algumas modulações PWM.</a:t>
            </a:r>
          </a:p>
        </p:txBody>
      </p:sp>
      <p:pic>
        <p:nvPicPr>
          <p:cNvPr id="16391" name="Picture 4" descr="https://lh4.googleusercontent.com/e-8KjJqFOtbxNhlgfWiSfSg9jEnthSsA7_AEqBEiBWnzUaHTOQ2DgNqSogP-5crOejjEIMh3KJlTVlR5pzKcjmrUl8qVAeVR7MP5OVxclVEh6Bz2ZoS53Skftg">
            <a:extLst>
              <a:ext uri="{FF2B5EF4-FFF2-40B4-BE49-F238E27FC236}">
                <a16:creationId xmlns:a16="http://schemas.microsoft.com/office/drawing/2014/main" id="{75D6DF03-E0D3-406D-8E8C-65F2A40F5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68" y="587643"/>
            <a:ext cx="38100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1C19687-9904-4AEF-923C-7984D1996C1C}"/>
              </a:ext>
            </a:extLst>
          </p:cNvPr>
          <p:cNvSpPr/>
          <p:nvPr/>
        </p:nvSpPr>
        <p:spPr>
          <a:xfrm>
            <a:off x="4498352" y="363620"/>
            <a:ext cx="331930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SAÍDAS PWM</a:t>
            </a:r>
          </a:p>
        </p:txBody>
      </p:sp>
    </p:spTree>
    <p:extLst>
      <p:ext uri="{BB962C8B-B14F-4D97-AF65-F5344CB8AC3E}">
        <p14:creationId xmlns:p14="http://schemas.microsoft.com/office/powerpoint/2010/main" val="803861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Espaço Reservado para Conteúdo 5">
            <a:extLst>
              <a:ext uri="{FF2B5EF4-FFF2-40B4-BE49-F238E27FC236}">
                <a16:creationId xmlns:a16="http://schemas.microsoft.com/office/drawing/2014/main" id="{6CCD02AE-9EC4-4B86-94C6-969BE6195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7224" y="1672355"/>
            <a:ext cx="6578220" cy="2203450"/>
          </a:xfrm>
        </p:spPr>
        <p:txBody>
          <a:bodyPr>
            <a:normAutofit/>
          </a:bodyPr>
          <a:lstStyle/>
          <a:p>
            <a:pPr lvl="1" algn="just"/>
            <a:r>
              <a:rPr lang="pt-BR" alt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Comunicação Serial</a:t>
            </a:r>
          </a:p>
          <a:p>
            <a:pPr lvl="2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RX (pino 0); </a:t>
            </a:r>
          </a:p>
          <a:p>
            <a:pPr lvl="2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TX (pino 1); </a:t>
            </a:r>
          </a:p>
          <a:p>
            <a:pPr lvl="2">
              <a:buFont typeface="Wingdings" panose="05000000000000000000" pitchFamily="2" charset="2"/>
              <a:buNone/>
            </a:pPr>
            <a:endParaRPr lang="pt-BR" alt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Wingdings" panose="05000000000000000000" pitchFamily="2" charset="2"/>
              <a:buNone/>
            </a:pPr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AD5F8462-C30F-4D31-99A4-6E63F256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42" y="2282168"/>
            <a:ext cx="4538663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55686E4-26C5-402A-9E47-FE4C9E7F089A}"/>
              </a:ext>
            </a:extLst>
          </p:cNvPr>
          <p:cNvSpPr/>
          <p:nvPr/>
        </p:nvSpPr>
        <p:spPr>
          <a:xfrm>
            <a:off x="3712102" y="345587"/>
            <a:ext cx="5904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HARDWARE BÁSICO</a:t>
            </a:r>
          </a:p>
        </p:txBody>
      </p:sp>
    </p:spTree>
    <p:extLst>
      <p:ext uri="{BB962C8B-B14F-4D97-AF65-F5344CB8AC3E}">
        <p14:creationId xmlns:p14="http://schemas.microsoft.com/office/powerpoint/2010/main" val="1464653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Espaço Reservado para Conteúdo 5">
            <a:extLst>
              <a:ext uri="{FF2B5EF4-FFF2-40B4-BE49-F238E27FC236}">
                <a16:creationId xmlns:a16="http://schemas.microsoft.com/office/drawing/2014/main" id="{B24A7458-1C79-4562-9C7C-4E8A328B1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399" y="1958428"/>
            <a:ext cx="8244115" cy="4297230"/>
          </a:xfrm>
        </p:spPr>
        <p:txBody>
          <a:bodyPr>
            <a:normAutofit/>
          </a:bodyPr>
          <a:lstStyle/>
          <a:p>
            <a:pPr lvl="1" algn="just">
              <a:spcAft>
                <a:spcPts val="2400"/>
              </a:spcAft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 Arduino é programado por meio de uma linguagem própria muito semelhante à Linguagem C;</a:t>
            </a:r>
          </a:p>
          <a:p>
            <a:pPr lvl="1" algn="just">
              <a:spcAft>
                <a:spcPts val="2400"/>
              </a:spcAft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Interface de desenvolvimento próprio (IDE – Interface de Desenvolvimento Integrada);</a:t>
            </a:r>
          </a:p>
          <a:p>
            <a:pPr lvl="1" algn="just">
              <a:spcAft>
                <a:spcPts val="2400"/>
              </a:spcAft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Pode ser utilizada em vários sistemas operacionais.</a:t>
            </a:r>
          </a:p>
          <a:p>
            <a:pPr lvl="1" algn="just"/>
            <a:endParaRPr lang="pt-BR" alt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571A6A1-B042-4915-82C0-5067DC77C733}"/>
              </a:ext>
            </a:extLst>
          </p:cNvPr>
          <p:cNvSpPr/>
          <p:nvPr/>
        </p:nvSpPr>
        <p:spPr>
          <a:xfrm>
            <a:off x="3927389" y="621359"/>
            <a:ext cx="33838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894000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Espaço Reservado para Conteúdo 5">
            <a:extLst>
              <a:ext uri="{FF2B5EF4-FFF2-40B4-BE49-F238E27FC236}">
                <a16:creationId xmlns:a16="http://schemas.microsoft.com/office/drawing/2014/main" id="{130CA1E4-8997-4F7D-934C-0F3B7234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0" y="839843"/>
            <a:ext cx="8258629" cy="9112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alt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Ambiente de Desenvolvimento ARDUINO </a:t>
            </a:r>
          </a:p>
        </p:txBody>
      </p:sp>
      <p:pic>
        <p:nvPicPr>
          <p:cNvPr id="18437" name="Picture 6">
            <a:extLst>
              <a:ext uri="{FF2B5EF4-FFF2-40B4-BE49-F238E27FC236}">
                <a16:creationId xmlns:a16="http://schemas.microsoft.com/office/drawing/2014/main" id="{202FFFBF-77FF-4D2F-8D76-56E3B4E98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371" y="1613260"/>
            <a:ext cx="8636445" cy="488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532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5" name="Group 15">
            <a:extLst>
              <a:ext uri="{FF2B5EF4-FFF2-40B4-BE49-F238E27FC236}">
                <a16:creationId xmlns:a16="http://schemas.microsoft.com/office/drawing/2014/main" id="{8F07EBBB-4603-4BF4-968C-BD3FB47162C8}"/>
              </a:ext>
            </a:extLst>
          </p:cNvPr>
          <p:cNvGrpSpPr>
            <a:grpSpLocks/>
          </p:cNvGrpSpPr>
          <p:nvPr/>
        </p:nvGrpSpPr>
        <p:grpSpPr bwMode="auto">
          <a:xfrm>
            <a:off x="2965898" y="179957"/>
            <a:ext cx="8537844" cy="6014370"/>
            <a:chOff x="583" y="627"/>
            <a:chExt cx="5363" cy="4036"/>
          </a:xfrm>
        </p:grpSpPr>
        <p:pic>
          <p:nvPicPr>
            <p:cNvPr id="10248" name="Picture 4">
              <a:extLst>
                <a:ext uri="{FF2B5EF4-FFF2-40B4-BE49-F238E27FC236}">
                  <a16:creationId xmlns:a16="http://schemas.microsoft.com/office/drawing/2014/main" id="{3458EC68-A6D3-4089-9C4D-052729714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2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86"/>
            <a:stretch>
              <a:fillRect/>
            </a:stretch>
          </p:blipFill>
          <p:spPr bwMode="auto">
            <a:xfrm>
              <a:off x="583" y="627"/>
              <a:ext cx="3424" cy="4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9" name="Text Box 11">
              <a:extLst>
                <a:ext uri="{FF2B5EF4-FFF2-40B4-BE49-F238E27FC236}">
                  <a16:creationId xmlns:a16="http://schemas.microsoft.com/office/drawing/2014/main" id="{D958D8FD-753C-4ECC-8A45-F646A3F97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0" y="1227"/>
              <a:ext cx="2026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PT" altLang="pt-BR" sz="2000" dirty="0">
                  <a:solidFill>
                    <a:srgbClr val="9900CC"/>
                  </a:solidFill>
                </a:rPr>
                <a:t>O monitor serial é utilizado para comunicação entre o Arduino e o computador (PC). </a:t>
              </a:r>
            </a:p>
          </p:txBody>
        </p:sp>
      </p:grpSp>
      <p:sp>
        <p:nvSpPr>
          <p:cNvPr id="10246" name="Line 12">
            <a:extLst>
              <a:ext uri="{FF2B5EF4-FFF2-40B4-BE49-F238E27FC236}">
                <a16:creationId xmlns:a16="http://schemas.microsoft.com/office/drawing/2014/main" id="{1352B24F-72B6-41DA-AA83-08408BC10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5535" y="937701"/>
            <a:ext cx="433388" cy="0"/>
          </a:xfrm>
          <a:prstGeom prst="line">
            <a:avLst/>
          </a:prstGeom>
          <a:noFill/>
          <a:ln w="38100">
            <a:solidFill>
              <a:srgbClr val="CC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885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4">
            <a:extLst>
              <a:ext uri="{FF2B5EF4-FFF2-40B4-BE49-F238E27FC236}">
                <a16:creationId xmlns:a16="http://schemas.microsoft.com/office/drawing/2014/main" id="{66360213-25A3-463C-99F5-9F78C19671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62" y="1609725"/>
            <a:ext cx="7603276" cy="4846638"/>
          </a:xfrm>
          <a:noFill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FB25696-62BD-445B-B223-528F1458A9B1}"/>
              </a:ext>
            </a:extLst>
          </p:cNvPr>
          <p:cNvSpPr/>
          <p:nvPr/>
        </p:nvSpPr>
        <p:spPr>
          <a:xfrm>
            <a:off x="3473707" y="479734"/>
            <a:ext cx="71393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CICLO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717974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                      OBRIGADO!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Espaço Reservado para Conteúdo 5">
            <a:extLst>
              <a:ext uri="{FF2B5EF4-FFF2-40B4-BE49-F238E27FC236}">
                <a16:creationId xmlns:a16="http://schemas.microsoft.com/office/drawing/2014/main" id="{9F6EA13F-F602-43EC-8BCF-B68B57BE8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1941" y="2007160"/>
            <a:ext cx="8117642" cy="1025043"/>
          </a:xfrm>
        </p:spPr>
        <p:txBody>
          <a:bodyPr>
            <a:normAutofit/>
          </a:bodyPr>
          <a:lstStyle/>
          <a:p>
            <a:pPr marL="273050" lvl="1"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Criado na cidade de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Ivrea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Itália em 2005;</a:t>
            </a:r>
          </a:p>
        </p:txBody>
      </p:sp>
      <p:pic>
        <p:nvPicPr>
          <p:cNvPr id="9221" name="Picture 2">
            <a:extLst>
              <a:ext uri="{FF2B5EF4-FFF2-40B4-BE49-F238E27FC236}">
                <a16:creationId xmlns:a16="http://schemas.microsoft.com/office/drawing/2014/main" id="{06D92F8A-9773-49AA-804E-099B065DB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40" y="3086796"/>
            <a:ext cx="4251325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id="{4C32A2D9-4802-447E-A5A9-810C331BD24A}"/>
              </a:ext>
            </a:extLst>
          </p:cNvPr>
          <p:cNvSpPr txBox="1">
            <a:spLocks/>
          </p:cNvSpPr>
          <p:nvPr/>
        </p:nvSpPr>
        <p:spPr>
          <a:xfrm>
            <a:off x="3521123" y="2911140"/>
            <a:ext cx="3949639" cy="3289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lvl="1">
              <a:buNone/>
              <a:defRPr/>
            </a:pP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Criadores: </a:t>
            </a:r>
          </a:p>
          <a:p>
            <a:pPr marL="531813" lvl="1"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Massimo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Banzi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531813" lvl="1"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David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Cuartielles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531813" lvl="1"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Tom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Igoe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531813" lvl="1">
              <a:defRPr/>
            </a:pP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Gianluca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Martino e</a:t>
            </a:r>
          </a:p>
          <a:p>
            <a:pPr marL="531813" lvl="1"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David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Mellis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F16C9A3-845D-42A6-808C-653E728B07B5}"/>
              </a:ext>
            </a:extLst>
          </p:cNvPr>
          <p:cNvSpPr/>
          <p:nvPr/>
        </p:nvSpPr>
        <p:spPr>
          <a:xfrm>
            <a:off x="3521123" y="626887"/>
            <a:ext cx="69573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ORIGEM DO ARDUINO?</a:t>
            </a:r>
          </a:p>
        </p:txBody>
      </p:sp>
    </p:spTree>
    <p:extLst>
      <p:ext uri="{BB962C8B-B14F-4D97-AF65-F5344CB8AC3E}">
        <p14:creationId xmlns:p14="http://schemas.microsoft.com/office/powerpoint/2010/main" val="1901698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Espaço Reservado para Conteúdo 5">
            <a:extLst>
              <a:ext uri="{FF2B5EF4-FFF2-40B4-BE49-F238E27FC236}">
                <a16:creationId xmlns:a16="http://schemas.microsoft.com/office/drawing/2014/main" id="{2FAA64D4-F263-4A22-8FC1-EC781786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4019" y="1798275"/>
            <a:ext cx="2859041" cy="469024"/>
          </a:xfrm>
        </p:spPr>
        <p:txBody>
          <a:bodyPr>
            <a:noAutofit/>
          </a:bodyPr>
          <a:lstStyle/>
          <a:p>
            <a:pPr marL="44450" lvl="1" indent="0" algn="just">
              <a:buNone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Arduino Lilypad  </a:t>
            </a:r>
          </a:p>
        </p:txBody>
      </p:sp>
      <p:pic>
        <p:nvPicPr>
          <p:cNvPr id="23558" name="Picture 7">
            <a:extLst>
              <a:ext uri="{FF2B5EF4-FFF2-40B4-BE49-F238E27FC236}">
                <a16:creationId xmlns:a16="http://schemas.microsoft.com/office/drawing/2014/main" id="{9BD2A523-CD02-44D7-A8BD-9C6061046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019" y="2291919"/>
            <a:ext cx="2838450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5944E59-5770-4955-B5DB-97E5D227C728}"/>
              </a:ext>
            </a:extLst>
          </p:cNvPr>
          <p:cNvSpPr/>
          <p:nvPr/>
        </p:nvSpPr>
        <p:spPr>
          <a:xfrm>
            <a:off x="3705532" y="626887"/>
            <a:ext cx="6588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PLACAS </a:t>
            </a:r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 ARDUINO?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FD3661A-5EF8-43C7-AFF0-FAE75D47ECD5}"/>
              </a:ext>
            </a:extLst>
          </p:cNvPr>
          <p:cNvGrpSpPr/>
          <p:nvPr/>
        </p:nvGrpSpPr>
        <p:grpSpPr>
          <a:xfrm>
            <a:off x="3801068" y="2028769"/>
            <a:ext cx="4248150" cy="2578420"/>
            <a:chOff x="3743069" y="2468572"/>
            <a:chExt cx="4248150" cy="2578420"/>
          </a:xfrm>
        </p:grpSpPr>
        <p:pic>
          <p:nvPicPr>
            <p:cNvPr id="23557" name="Picture 5">
              <a:extLst>
                <a:ext uri="{FF2B5EF4-FFF2-40B4-BE49-F238E27FC236}">
                  <a16:creationId xmlns:a16="http://schemas.microsoft.com/office/drawing/2014/main" id="{8AC4C6FD-AD6C-4E5D-9874-0777149E7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69" y="2967367"/>
              <a:ext cx="4248150" cy="207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Espaço Reservado para Conteúdo 5">
              <a:extLst>
                <a:ext uri="{FF2B5EF4-FFF2-40B4-BE49-F238E27FC236}">
                  <a16:creationId xmlns:a16="http://schemas.microsoft.com/office/drawing/2014/main" id="{7F16B113-632D-41A3-B236-EACE8549DA9F}"/>
                </a:ext>
              </a:extLst>
            </p:cNvPr>
            <p:cNvSpPr txBox="1">
              <a:spLocks/>
            </p:cNvSpPr>
            <p:nvPr/>
          </p:nvSpPr>
          <p:spPr>
            <a:xfrm>
              <a:off x="4347437" y="2468572"/>
              <a:ext cx="2803990" cy="5632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3050" lvl="1" algn="just"/>
              <a:r>
                <a:rPr lang="pt-BR" altLang="pt-BR" sz="2800" dirty="0">
                  <a:latin typeface="Arial" panose="020B0604020202020204" pitchFamily="34" charset="0"/>
                  <a:cs typeface="Arial" panose="020B0604020202020204" pitchFamily="34" charset="0"/>
                </a:rPr>
                <a:t>Arduino Mega  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A045544-9E7C-4C4D-9E4A-7AE9544C81CC}"/>
              </a:ext>
            </a:extLst>
          </p:cNvPr>
          <p:cNvGrpSpPr/>
          <p:nvPr/>
        </p:nvGrpSpPr>
        <p:grpSpPr>
          <a:xfrm>
            <a:off x="6999799" y="4921139"/>
            <a:ext cx="2692993" cy="1521950"/>
            <a:chOff x="6848219" y="5214319"/>
            <a:chExt cx="2692993" cy="1521950"/>
          </a:xfrm>
        </p:grpSpPr>
        <p:pic>
          <p:nvPicPr>
            <p:cNvPr id="23559" name="Picture 9" descr="Arquivo:ArduinoNano240.jpg">
              <a:extLst>
                <a:ext uri="{FF2B5EF4-FFF2-40B4-BE49-F238E27FC236}">
                  <a16:creationId xmlns:a16="http://schemas.microsoft.com/office/drawing/2014/main" id="{A2F6B6F1-9DCB-4D6E-A4F8-27418F2E6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219" y="5214319"/>
              <a:ext cx="2286000" cy="1057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Espaço Reservado para Conteúdo 5">
              <a:extLst>
                <a:ext uri="{FF2B5EF4-FFF2-40B4-BE49-F238E27FC236}">
                  <a16:creationId xmlns:a16="http://schemas.microsoft.com/office/drawing/2014/main" id="{55855EF0-085C-4BFB-8E3D-35A9D956D45E}"/>
                </a:ext>
              </a:extLst>
            </p:cNvPr>
            <p:cNvSpPr txBox="1">
              <a:spLocks/>
            </p:cNvSpPr>
            <p:nvPr/>
          </p:nvSpPr>
          <p:spPr>
            <a:xfrm>
              <a:off x="6848219" y="6196165"/>
              <a:ext cx="2692993" cy="5401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4450" lvl="1" indent="0" algn="just">
                <a:buNone/>
              </a:pPr>
              <a:r>
                <a:rPr lang="pt-BR" altLang="pt-BR" sz="2800" dirty="0">
                  <a:latin typeface="Arial" panose="020B0604020202020204" pitchFamily="34" charset="0"/>
                  <a:cs typeface="Arial" panose="020B0604020202020204" pitchFamily="34" charset="0"/>
                </a:rPr>
                <a:t>Arduino Nano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028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0AE4A52-D04D-469B-BCC0-F04572BC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59" y="333198"/>
            <a:ext cx="3448531" cy="25340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3A77BE-5DEE-48DA-8CF6-B51FE2F6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899" y="1887811"/>
            <a:ext cx="4184458" cy="30823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7F4E517-79B1-42F3-8CF2-851B5D47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3200400"/>
            <a:ext cx="3238262" cy="27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Espaço Reservado para Conteúdo 5">
            <a:extLst>
              <a:ext uri="{FF2B5EF4-FFF2-40B4-BE49-F238E27FC236}">
                <a16:creationId xmlns:a16="http://schemas.microsoft.com/office/drawing/2014/main" id="{908310E9-75ED-4217-8FF1-ED96F75D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280" y="746853"/>
            <a:ext cx="7822017" cy="1125537"/>
          </a:xfrm>
        </p:spPr>
        <p:txBody>
          <a:bodyPr>
            <a:normAutofit/>
          </a:bodyPr>
          <a:lstStyle/>
          <a:p>
            <a:pPr algn="just"/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CLONES DO ARDUINO</a:t>
            </a:r>
          </a:p>
          <a:p>
            <a:pPr lvl="1" algn="just"/>
            <a:r>
              <a:rPr lang="pt-BR" alt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Freeduino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Severino,  etc.  </a:t>
            </a:r>
          </a:p>
        </p:txBody>
      </p:sp>
      <p:pic>
        <p:nvPicPr>
          <p:cNvPr id="24581" name="Picture 2" descr="Arquivo:Freeduino proto0603-2.jpg">
            <a:extLst>
              <a:ext uri="{FF2B5EF4-FFF2-40B4-BE49-F238E27FC236}">
                <a16:creationId xmlns:a16="http://schemas.microsoft.com/office/drawing/2014/main" id="{14108AFC-0CB0-47FD-B0A0-A0F77BA5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44" y="2472348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Arquivo:Severino.jpg">
            <a:extLst>
              <a:ext uri="{FF2B5EF4-FFF2-40B4-BE49-F238E27FC236}">
                <a16:creationId xmlns:a16="http://schemas.microsoft.com/office/drawing/2014/main" id="{D96712A9-4AF3-401A-A048-F06A3FE8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073" y="1872390"/>
            <a:ext cx="38100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052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31D4E8B-6D5A-42BF-A183-1FB62CDF9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24" y="1738058"/>
            <a:ext cx="6582327" cy="4289680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7A78D01-B295-45EF-BAA0-B4BC4135169C}"/>
              </a:ext>
            </a:extLst>
          </p:cNvPr>
          <p:cNvSpPr txBox="1"/>
          <p:nvPr/>
        </p:nvSpPr>
        <p:spPr>
          <a:xfrm>
            <a:off x="1490937" y="892099"/>
            <a:ext cx="1650160" cy="3693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BOTÃO RESET</a:t>
            </a:r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0AA25C3E-9CC8-4EF2-9117-A90E72ED2DD1}"/>
              </a:ext>
            </a:extLst>
          </p:cNvPr>
          <p:cNvSpPr/>
          <p:nvPr/>
        </p:nvSpPr>
        <p:spPr>
          <a:xfrm rot="17947926">
            <a:off x="2686324" y="1104901"/>
            <a:ext cx="85725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49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8DBC08C-C1DE-4924-9D2B-328081FAE5FA}"/>
              </a:ext>
            </a:extLst>
          </p:cNvPr>
          <p:cNvSpPr txBox="1"/>
          <p:nvPr/>
        </p:nvSpPr>
        <p:spPr>
          <a:xfrm>
            <a:off x="1262337" y="500115"/>
            <a:ext cx="1650160" cy="6463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dirty="0"/>
              <a:t>INTERFACE DE CONEXÃO USB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556F4327-18E3-4C9A-9B89-85931B5AEC4F}"/>
              </a:ext>
            </a:extLst>
          </p:cNvPr>
          <p:cNvSpPr/>
          <p:nvPr/>
        </p:nvSpPr>
        <p:spPr>
          <a:xfrm rot="17947926">
            <a:off x="2686324" y="1104901"/>
            <a:ext cx="85725" cy="895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3B25FD-25BE-48CA-A10E-63944F4BC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24" y="823281"/>
            <a:ext cx="6287175" cy="40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06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o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o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o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518</TotalTime>
  <Words>582</Words>
  <Application>Microsoft Office PowerPoint</Application>
  <PresentationFormat>Widescreen</PresentationFormat>
  <Paragraphs>96</Paragraphs>
  <Slides>37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Arial</vt:lpstr>
      <vt:lpstr>Calibri</vt:lpstr>
      <vt:lpstr>Times New Roman</vt:lpstr>
      <vt:lpstr>Trebuchet MS</vt:lpstr>
      <vt:lpstr>Wingdings</vt:lpstr>
      <vt:lpstr>Wingdings 2</vt:lpstr>
      <vt:lpstr>Opulento</vt:lpstr>
      <vt:lpstr>Introdução ao arduino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                      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06</dc:title>
  <dc:creator>Darlan Alves Cardoso</dc:creator>
  <cp:lastModifiedBy>Italo Emannoel</cp:lastModifiedBy>
  <cp:revision>87</cp:revision>
  <dcterms:created xsi:type="dcterms:W3CDTF">2017-04-16T18:47:28Z</dcterms:created>
  <dcterms:modified xsi:type="dcterms:W3CDTF">2024-09-24T18:21:53Z</dcterms:modified>
</cp:coreProperties>
</file>